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7"/>
  </p:notesMasterIdLst>
  <p:sldIdLst>
    <p:sldId id="256" r:id="rId2"/>
    <p:sldId id="257" r:id="rId3"/>
    <p:sldId id="267" r:id="rId4"/>
    <p:sldId id="259" r:id="rId5"/>
    <p:sldId id="261" r:id="rId6"/>
    <p:sldId id="262" r:id="rId7"/>
    <p:sldId id="268" r:id="rId8"/>
    <p:sldId id="266" r:id="rId9"/>
    <p:sldId id="263" r:id="rId10"/>
    <p:sldId id="269" r:id="rId11"/>
    <p:sldId id="264" r:id="rId12"/>
    <p:sldId id="270" r:id="rId13"/>
    <p:sldId id="271" r:id="rId14"/>
    <p:sldId id="272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sle" initials="l" lastIdx="1" clrIdx="0">
    <p:extLst>
      <p:ext uri="{19B8F6BF-5375-455C-9EA6-DF929625EA0E}">
        <p15:presenceInfo xmlns:p15="http://schemas.microsoft.com/office/powerpoint/2012/main" userId="lisl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1744" autoAdjust="0"/>
  </p:normalViewPr>
  <p:slideViewPr>
    <p:cSldViewPr snapToGrid="0">
      <p:cViewPr varScale="1">
        <p:scale>
          <a:sx n="82" d="100"/>
          <a:sy n="82" d="100"/>
        </p:scale>
        <p:origin x="16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261DC0-3E59-4D78-BFDE-23F83FA3D313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0725FE-333E-4D9A-ACC2-447EF0C3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7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9348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Зачастую создание сложных,</a:t>
            </a:r>
            <a:r>
              <a:rPr lang="ru-RU" baseline="0" dirty="0" smtClean="0"/>
              <a:t> нерегулярных объектов, невозможно или практически не сообразно с использованием методов полигонального моделирования, для этого в </a:t>
            </a:r>
            <a:r>
              <a:rPr lang="en-US" baseline="0" dirty="0" smtClean="0"/>
              <a:t>Blender </a:t>
            </a:r>
            <a:r>
              <a:rPr lang="ru-RU" baseline="0" dirty="0" smtClean="0"/>
              <a:t>существуют инструменты «скульптинга»</a:t>
            </a:r>
          </a:p>
          <a:p>
            <a:endParaRPr lang="ru-RU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Скульптинг – это процесс 3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-моделирования, при котором используется инструменты воздействия на сетку объекта с помощью инструментов схожих с теми что используются при обработке глиняных скульптур.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Для создания конечного объекта данным методом требуется создать первоначальные формы с помощью базовых объектов, а затем редактировать их через режим </a:t>
            </a:r>
            <a:r>
              <a:rPr lang="en-US" sz="800" kern="120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Sculpting</a:t>
            </a:r>
            <a:endParaRPr lang="ru-RU" sz="800" kern="1200" dirty="0" smtClean="0">
              <a:solidFill>
                <a:schemeClr val="tx1"/>
              </a:solidFill>
              <a:latin typeface="+mn-lt"/>
              <a:ea typeface="+mn-ea"/>
              <a:cs typeface="Calibri Light" panose="020F03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858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Первоначально для моделирования были созданы несколько сфер для головы, тела, ушей, глаз, носа и лап енота.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данные сферы были растянуты в более схожие с результатом формы.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был создан куб для коробки и цилиндр для хвоста.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Хвост был создан при помощи добавления цилиндра и последующего выдавливания масштабирования передней грани цилиндра.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придания примитивным объектам подходящей формы с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помощью инструментов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«скульптинга» были добавлены углубления в местах для ушей и рта, наращены массы в местах бровей, вытянуты лапы и наращены плечи.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На втором этапе отдельные объекты ушей, торса и лап были совмещены с исходным объектом головы и сглажены на стыках.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Были проделаны углубления для носа, были созданы дуги вокруг глаз и более острая обводка рта, полностью финализирован геометрический</a:t>
            </a:r>
            <a:r>
              <a:rPr lang="ru-RU" baseline="0" dirty="0" smtClean="0"/>
              <a:t> вид объекта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814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третьем этапе в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режиме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UV Editing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была автоматически получена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UV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-сетка объекта при помощи функции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UV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→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Smart UV project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затем произведена функция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unwrap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расположения сетки на плоскости для дальнейшего наложения текстур. UV-развертка подразумевает под собой перевод 3D-модели в 2D-поверхность для нанесения на изображение нужного цвета или необходимой текстуры.</a:t>
            </a:r>
            <a:b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создания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UV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развёртки был создан материал.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используя кисти в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режиме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Texture Paint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объект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был покрашен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после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чего полученному материалу на основе созданной текстуры были заданы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необходимые параметры взаимодействия со светом в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режиме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Shading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последнем этапе была создана шерсть, освещение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настроен рендер сцены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Шерсть в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Blender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создаётся при помощи добавления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Particle Setting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меню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свойств объекта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Particles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а далее в режиме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Particle Edit 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существуют инструменты для изменения кучности, длины, направления и количества волос в выбранной области</a:t>
            </a:r>
          </a:p>
          <a:p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были добавлены два источника света от плоскости, источник света среды и камера.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6759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переноса файлов из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Blender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 Engine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 существует множество методов со своими плюсами и минусами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Основными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форматами экспорта между двумя платформами являются: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Первый -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fbx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filmbox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п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реимущество данного метода состоит в возможности точной настройки элементов экспорта и настройке качества передачи данных. Зачастую данный формат нужен для переноса непосредственных моделей и их текстур с настройкой необходимых компонентов сцены.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метод использует формат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abc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alembic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Данный формат используется преимущественно для передачи визуальных эффектов, например, визуальных частиц, волос и шерсти; а также для экспорта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анимаций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Третий метод использует файлы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glTF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2.0. Данный формат имеет меньшее число опций, но отличается тем что экспортирует данные в сыром формате, который хранит больше информации и позволяет переносить элементы освещения, сцены как единый объект и более корректно устанавливать материалы для объектов. Несмотря на обширность, данному способу предпочитают более конкретные форматы для экспорта непосредственных параметров и конкретных объектов, поскольку они имеют более тонкую настройку.</a:t>
            </a:r>
          </a:p>
          <a:p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5326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создания базовой сцены и импорта полученных материалов в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 Engine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 были получены конечные сцены рендера в среде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 Engine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Разница между оригиналом в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Blender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экспортируемой сценой в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UE5 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сцены «Фабрика» заключается в различии используемых единиц и параметров для источников света, включая материалы с эмиссией.</a:t>
            </a:r>
          </a:p>
          <a:p>
            <a:endParaRPr lang="ru-RU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сцены Енот несмотря на визуальное расхождение экспорт шерсти произошёл корректно, однако из-за различий в отношение представлении шерсти системы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Particle System 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Blender 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Groom 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UE5 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 существует способа передачи материалов и текстур шерсти. Для этого в блендер существуют иные системы представление имитации волос и шерсти именуемых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Fur,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где шерсть представлена не модификатором, а отдельным объектом сетки.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12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 результате работы были выполнены следующие задачи:</a:t>
            </a:r>
          </a:p>
          <a:p>
            <a:pPr lvl="1"/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созданы 3D-модели сцен «Фабрика» и «Енот» применив моделирование примитивов и «скульптинг»;</a:t>
            </a:r>
          </a:p>
          <a:p>
            <a:pPr lvl="1"/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наложены корректные текстуры в соответствии с топологией объектов; </a:t>
            </a:r>
          </a:p>
          <a:p>
            <a:pPr lvl="1"/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настроены системы освещения, отображения материалов и рендера сцен;</a:t>
            </a:r>
          </a:p>
          <a:p>
            <a:pPr lvl="1"/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реализован импорт объектов в среду </a:t>
            </a:r>
            <a:r>
              <a:rPr lang="ru-RU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</a:t>
            </a: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Engine</a:t>
            </a: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5.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69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Цель работы заключалась в создании требуемых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3D-</a:t>
            </a: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моделей сцен с применением технологии работы с примитивами и инструментами «скульптинга» в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Blender</a:t>
            </a: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</a:t>
            </a:r>
            <a:r>
              <a:rPr lang="ru-RU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а также в </a:t>
            </a: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настройке импорта всех элементов в среду движка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5</a:t>
            </a: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Задачи:</a:t>
            </a:r>
          </a:p>
          <a:p>
            <a:pPr lvl="1"/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создать 3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D-</a:t>
            </a: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модели сцен «Фабрика» и «Енот» применив моделирование примитивов и «скульптинг»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pPr lvl="1"/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наложить текстуры в соответствии с топологией объектов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</a:t>
            </a:r>
          </a:p>
          <a:p>
            <a:pPr lvl="1"/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разобрать системы освещения, отображения материалов и рендера сцен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pPr lvl="1"/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реализовать импорт объектов в среду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Unreal Engine 5</a:t>
            </a: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910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Актуальность работы заключается в следующем:</a:t>
            </a:r>
          </a:p>
          <a:p>
            <a:pPr lvl="1"/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создание интегрируемых 3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</a:t>
            </a: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-моделей в единой среде разработки является универсально полезным навыком в любом виде компьютерного моделирования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pPr lvl="1"/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умение работы с игровым движком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5 </a:t>
            </a: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позволяет решать широкий спектр задач программирования, моделирования и симуляции за рамками создания исключительно игровых проектов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pPr lvl="1"/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данная работа рассматривает актуальные технологии компьютерной графики и примеры работы с актуальной версией ведущего общедоступного игрового движка </a:t>
            </a:r>
            <a:r>
              <a:rPr lang="en-US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5</a:t>
            </a: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62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Стандартный интерфейс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Blender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представляет из себя ряд интерактивных окон. По центру располагается главное окно взаимодействия –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Viewport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Данное окно предоставляет доступ к результату четырёх режимов отображения: 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Wireframe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режим отображения сетки объектов, в которой видны вертексы и грани построения полигонов.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Solid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режим отображения твердотельных объектов без освещения и материалов. 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Material Preview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режим отображения материалов, но без корректного рендера и освещения.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Rendered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режим отображения рендера во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Viewport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Стоит отметить, что по умолчанию в данном режиме есть отличия с конечным рендером, вызываемом опцией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→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 Image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или по нажатию горячей клавиши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12, которые можно настроить в настройках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 Viewport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dirty="0" smtClean="0"/>
          </a:p>
          <a:p>
            <a:r>
              <a:rPr lang="ru-RU" dirty="0" smtClean="0"/>
              <a:t>В правом верхнем углу располагается</a:t>
            </a:r>
            <a:r>
              <a:rPr lang="ru-RU" baseline="0" dirty="0" smtClean="0"/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навигационное окно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Outliner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Данное окно предоставляет доступ к объектам, их иерархии, некоторым свойствам, подсвеченным индикаторами и фильтрами, позволяющими влиять на отображение и взаимодействие с объектами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959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Предварительно для осуществления любого взаимодействия, требуется создать базовые объекты. В блендере по умолчанию для создания объектов можно использовать комбинацию клавиш «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+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».</a:t>
            </a:r>
          </a:p>
          <a:p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Самые часто используемые объекты находятся в меню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Mesh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Curve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Light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Camera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Данные секции разделяют объекты на:</a:t>
            </a:r>
          </a:p>
          <a:p>
            <a:r>
              <a:rPr lang="en-US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Mesh</a:t>
            </a: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– полигональные объекты,</a:t>
            </a:r>
            <a:r>
              <a:rPr lang="ru-RU" sz="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например, плоскость, куб, сфера</a:t>
            </a:r>
            <a:endParaRPr lang="en-US" sz="8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Curve</a:t>
            </a: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– математические объекты, например,</a:t>
            </a:r>
            <a:r>
              <a:rPr lang="ru-RU" sz="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кривые Безье</a:t>
            </a:r>
            <a:endParaRPr lang="en-US" sz="8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Light </a:t>
            </a: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– объекты освещения,</a:t>
            </a:r>
            <a:r>
              <a:rPr lang="ru-RU" sz="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как точечные, так объёмные</a:t>
            </a:r>
            <a:endParaRPr lang="en-US" sz="8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Camera</a:t>
            </a: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– объекты камер, необходимых для наблюдения и задания точки</a:t>
            </a:r>
            <a:r>
              <a:rPr lang="ru-RU" sz="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для рендера сцены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927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Для создания сцены методом полигонального моделирования</a:t>
            </a:r>
            <a:r>
              <a:rPr lang="ru-RU" baseline="0" dirty="0" smtClean="0"/>
              <a:t> задача была разбита на следующие этапы: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«Блокинг» –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первоначальное расположение основных крупных объектов, схожих по форме с конечным вариантом в сцене</a:t>
            </a:r>
            <a:endParaRPr lang="ru-RU" sz="800" kern="1200" dirty="0" smtClean="0">
              <a:solidFill>
                <a:schemeClr val="tx1"/>
              </a:solidFill>
              <a:latin typeface="+mn-lt"/>
              <a:ea typeface="+mn-ea"/>
              <a:cs typeface="Calibri Light" panose="020F03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Наполнение – размножения и добавление всех</a:t>
            </a:r>
            <a:r>
              <a:rPr lang="ru-RU" sz="800" kern="1200" baseline="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 необходимых </a:t>
            </a: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копий объектов, создания повторяющихся структур и применения модификаторов формы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Детализация –</a:t>
            </a:r>
            <a:r>
              <a:rPr lang="ru-RU" sz="800" kern="1200" baseline="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добавление необходимого качества объектам для придания конечной формы</a:t>
            </a:r>
            <a:endParaRPr lang="ru-RU" sz="800" kern="1200" dirty="0" smtClean="0">
              <a:solidFill>
                <a:schemeClr val="tx1"/>
              </a:solidFill>
              <a:latin typeface="+mn-lt"/>
              <a:ea typeface="+mn-ea"/>
              <a:cs typeface="Calibri Light" panose="020F03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Освещение – добавление и размещение источников света в</a:t>
            </a:r>
            <a:r>
              <a:rPr lang="ru-RU" sz="800" kern="1200" baseline="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 сцене, а также необходимого ракурса камеры для конечного рендера</a:t>
            </a:r>
            <a:endParaRPr lang="ru-RU" sz="800" kern="1200" dirty="0" smtClean="0">
              <a:solidFill>
                <a:schemeClr val="tx1"/>
              </a:solidFill>
              <a:latin typeface="+mn-lt"/>
              <a:ea typeface="+mn-ea"/>
              <a:cs typeface="Calibri Light" panose="020F03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Текстурирование – добавление и настройка всех необходимых</a:t>
            </a:r>
            <a:r>
              <a:rPr lang="ru-RU" sz="800" kern="1200" baseline="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 </a:t>
            </a:r>
            <a:r>
              <a:rPr lang="ru-RU" sz="800" kern="1200" dirty="0" smtClean="0">
                <a:solidFill>
                  <a:schemeClr val="tx1"/>
                </a:solidFill>
                <a:latin typeface="+mn-lt"/>
                <a:ea typeface="+mn-ea"/>
                <a:cs typeface="Calibri Light" panose="020F0302020204030204" pitchFamily="34" charset="0"/>
              </a:rPr>
              <a:t>материалов на конечные объекты с учётом имеющегося освещения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320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 первом</a:t>
            </a:r>
            <a:r>
              <a:rPr lang="ru-RU" baseline="0" dirty="0" smtClean="0"/>
              <a:t> этапе, при «блокинге», были созданы грубые очертания всех конечных объектов в единственном экземпляре.</a:t>
            </a:r>
          </a:p>
          <a:p>
            <a:r>
              <a:rPr lang="ru-RU" baseline="0" dirty="0" smtClean="0"/>
              <a:t>Большая часть объектов была сформирована посредством придания параллелепипедам модификаторов фасок. </a:t>
            </a:r>
            <a:br>
              <a:rPr lang="ru-RU" baseline="0" dirty="0" smtClean="0"/>
            </a:br>
            <a:r>
              <a:rPr lang="ru-RU" baseline="0" dirty="0" smtClean="0"/>
              <a:t>Конвейер был получен наложением модификатора следования к установленной направляющей кривой, описывающей путь ленты.</a:t>
            </a:r>
          </a:p>
          <a:p>
            <a:r>
              <a:rPr lang="ru-RU" baseline="0" dirty="0" smtClean="0"/>
              <a:t>Арки были сформированы путём вертикального продления полуокружности и выдавливания формы.</a:t>
            </a:r>
          </a:p>
          <a:p>
            <a:r>
              <a:rPr lang="ru-RU" baseline="0" dirty="0" smtClean="0"/>
              <a:t>Каркас «робота» был получен через совмещение и обрезку двух вытянутых окружностей 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ru-RU" baseline="0" dirty="0" smtClean="0"/>
              <a:t>На втором этапе создания сцены все необходимые объекты были размножены и помещены в подходящие места.</a:t>
            </a:r>
            <a:br>
              <a:rPr lang="ru-RU" baseline="0" dirty="0" smtClean="0"/>
            </a:br>
            <a:r>
              <a:rPr lang="ru-RU" baseline="0" dirty="0" smtClean="0"/>
              <a:t>Были созданы основания для вентиляторов. Выдавлены необходимые отверстия через булевы операции вычета.</a:t>
            </a:r>
            <a:br>
              <a:rPr lang="ru-RU" baseline="0" dirty="0" smtClean="0"/>
            </a:br>
            <a:r>
              <a:rPr lang="ru-RU" baseline="0" dirty="0" smtClean="0"/>
              <a:t>Также была добавлена непосредственная лента конвейера, созданная по аналогии с конвейером, но с использованием размноженной вдоль одной из осей пластины и направляющей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5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 третьем этапе моделирования были добавлены</a:t>
            </a:r>
            <a:r>
              <a:rPr lang="ru-RU" baseline="0" dirty="0" smtClean="0"/>
              <a:t> трубы путём выдавливания кривых линий созданных из набора граней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создания вентиляторов была создана сфера и из неё получен округлый стержень. Листы винтов были созданы через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добавления плоскости и затем изменены через модификаторы искривления объекта вокруг одной оси</a:t>
            </a:r>
            <a:endParaRPr lang="ru-RU" baseline="0" dirty="0" smtClean="0"/>
          </a:p>
          <a:p>
            <a:r>
              <a:rPr lang="ru-RU" dirty="0" smtClean="0"/>
              <a:t>Сформированы необходимые детали</a:t>
            </a:r>
            <a:r>
              <a:rPr lang="ru-RU" baseline="0" dirty="0" smtClean="0"/>
              <a:t> для «робота», создан объект «</a:t>
            </a:r>
            <a:r>
              <a:rPr lang="ru-RU" baseline="0" dirty="0" err="1" smtClean="0"/>
              <a:t>лайк</a:t>
            </a:r>
            <a:r>
              <a:rPr lang="ru-RU" baseline="0" dirty="0" smtClean="0"/>
              <a:t>» над конвейерной лентой и проведена финализирован вид геометрии сцены</a:t>
            </a:r>
          </a:p>
          <a:p>
            <a:endParaRPr lang="ru-RU" baseline="0" dirty="0" smtClean="0"/>
          </a:p>
          <a:p>
            <a:r>
              <a:rPr lang="ru-RU" baseline="0" dirty="0" smtClean="0"/>
              <a:t>На четвёртом этапе были добавлены голубые источники сцены в начало и конец конвейера, а также в каждый из вентиляторов.</a:t>
            </a:r>
          </a:p>
          <a:p>
            <a:r>
              <a:rPr lang="ru-RU" baseline="0" dirty="0" smtClean="0"/>
              <a:t>В центре был установлен оранжевый источник света.</a:t>
            </a:r>
          </a:p>
          <a:p>
            <a:r>
              <a:rPr lang="ru-RU" baseline="0" dirty="0" smtClean="0"/>
              <a:t>Сверху был установлен слабый источник освещения среды.</a:t>
            </a:r>
          </a:p>
          <a:p>
            <a:r>
              <a:rPr lang="ru-RU" baseline="0" dirty="0" smtClean="0"/>
              <a:t>Вид сцены был получен от расположенной в точке наблюдения камеры с изометрическим отображением.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065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выполнения последнего этапа - р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едактирование текстур объектов сцены необходимо осуществить переход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режим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Shading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Каждый материал обладает набором свойств взаимодействия со светом,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наиболее важными из которых являются цвет объекта, металичность, т.е. отражающая способность, жёсткость – отвечающая за визуальную гладкость и эмиссия, позволяющая настраивать излучаемый материалом свет.</a:t>
            </a:r>
          </a:p>
          <a:p>
            <a:endParaRPr lang="ru-RU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добавления света на лампы и «робота» материалы были созданы с параметрами эмиссии в выбранных регионах</a:t>
            </a:r>
          </a:p>
          <a:p>
            <a:endParaRPr lang="ru-RU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добавления текстур на кубы были использованы текстуры – двумерные изображения, наложенные на каждую из сторон куба.</a:t>
            </a:r>
          </a:p>
          <a:p>
            <a:endParaRPr lang="ru-RU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Добавление надписи на «робота» и изображение на центральную часть конвейера было осуществлено через оттиск декалей на сетку объектов</a:t>
            </a:r>
          </a:p>
          <a:p>
            <a:endParaRPr lang="ru-RU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Остальные материалы объектов представляют собой определённым образом настроенную комбинацию параметров цвета, металичностии и жёсткости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382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CAC4-528A-4414-8A27-1213780EA050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46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1696A-779A-42C8-AFBD-F5B4143016C1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4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7AF2-AA5B-47D8-B8A2-4BFDF7886C11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15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9FDB-5BF0-4509-BFEC-1086405E20DE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99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984B-C3AB-4278-B306-1FFF30593214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59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B1731-D7C5-47B4-868C-9357F9D920CC}" type="datetime1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59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6ACD-4DA3-4651-9384-C75DCEE1823D}" type="datetime1">
              <a:rPr lang="en-US" smtClean="0"/>
              <a:t>3/5/2025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074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CC3C-B9BF-4B97-AF27-A7438653EABA}" type="datetime1">
              <a:rPr lang="en-US" smtClean="0"/>
              <a:t>3/5/2025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25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7080-517F-45C4-B9B6-B675D1F45479}" type="datetime1">
              <a:rPr lang="en-US" smtClean="0"/>
              <a:t>3/5/2025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247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B8658-DB36-4363-959D-6E40767D2C59}" type="datetime1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38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1BA5-7740-4B0E-A03B-9231910C495F}" type="datetime1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69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2DF4E-7FEC-4549-89D8-0C58CD43290C}" type="datetime1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591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09589-3387-4FB6-9BFA-D954CB679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4593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Методы 3D-моделирования объектов в Blender для </a:t>
            </a:r>
            <a:r>
              <a:rPr lang="ru-RU" b="1" dirty="0" err="1"/>
              <a:t>Unreal</a:t>
            </a:r>
            <a:r>
              <a:rPr lang="ru-RU" b="1" dirty="0"/>
              <a:t> </a:t>
            </a:r>
            <a:r>
              <a:rPr lang="ru-RU" b="1" dirty="0" err="1"/>
              <a:t>Engine</a:t>
            </a:r>
            <a:r>
              <a:rPr lang="ru-RU" b="1" dirty="0"/>
              <a:t> 5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47F1B-2CA2-45E2-8D99-3F5A38790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1780"/>
            <a:ext cx="9144000" cy="985611"/>
          </a:xfrm>
        </p:spPr>
        <p:txBody>
          <a:bodyPr/>
          <a:lstStyle/>
          <a:p>
            <a:pPr algn="l"/>
            <a:r>
              <a:rPr lang="ru-RU" dirty="0">
                <a:latin typeface="+mj-lt"/>
              </a:rPr>
              <a:t>Студент: </a:t>
            </a:r>
            <a:r>
              <a:rPr lang="ru-RU" dirty="0" smtClean="0">
                <a:latin typeface="+mj-lt"/>
              </a:rPr>
              <a:t>Самарин С.Д. РК6-85Б</a:t>
            </a:r>
            <a:endParaRPr lang="ru-RU" dirty="0">
              <a:latin typeface="+mj-lt"/>
            </a:endParaRPr>
          </a:p>
          <a:p>
            <a:pPr algn="l"/>
            <a:r>
              <a:rPr lang="ru-RU" dirty="0">
                <a:latin typeface="+mj-lt"/>
              </a:rPr>
              <a:t>Научный руководитель: Витюков Ф.А.</a:t>
            </a:r>
          </a:p>
        </p:txBody>
      </p:sp>
      <p:pic>
        <p:nvPicPr>
          <p:cNvPr id="4" name="Рисунок 9">
            <a:extLst>
              <a:ext uri="{FF2B5EF4-FFF2-40B4-BE49-F238E27FC236}">
                <a16:creationId xmlns:a16="http://schemas.microsoft.com/office/drawing/2014/main" id="{0F67D4B0-A75F-4B2E-8DCE-6B75BCD29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327" y="3702882"/>
            <a:ext cx="1722673" cy="203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2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09BF3-4858-4B3E-AC4B-7FFA40514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Создание методом «скульптинга»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802817" cy="4486275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+mj-lt"/>
                <a:cs typeface="Calibri Light" panose="020F0302020204030204" pitchFamily="34" charset="0"/>
              </a:rPr>
              <a:t>Скульптинг – метод 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3D-моделирования, при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котором сетка объекта изменяется инструментами схожими 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с теми что используются при обработке глиняных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скульптур</a:t>
            </a:r>
          </a:p>
          <a:p>
            <a:r>
              <a:rPr lang="ru-RU" dirty="0">
                <a:latin typeface="+mj-lt"/>
                <a:cs typeface="Calibri Light" panose="020F0302020204030204" pitchFamily="34" charset="0"/>
              </a:rPr>
              <a:t>Для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создания конечного объекта данным методом требуется создать первоначальные формы с помощью базовых объектов, а затем редактировать их через режим </a:t>
            </a:r>
            <a:r>
              <a:rPr lang="en-US" dirty="0" smtClean="0">
                <a:latin typeface="+mj-lt"/>
                <a:cs typeface="Calibri Light" panose="020F0302020204030204" pitchFamily="34" charset="0"/>
              </a:rPr>
              <a:t>Sculpting</a:t>
            </a:r>
            <a:endParaRPr lang="ru-RU" dirty="0">
              <a:latin typeface="+mj-lt"/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ru-RU" dirty="0"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383CB94-08A3-4208-B4C9-8FD56A78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10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50499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ABCD-5E74-4F05-8F59-B43D8548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Этапы «скульптинга»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517BE-EAF1-480A-8CC0-862156FF8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11</a:t>
            </a:fld>
            <a:r>
              <a:rPr lang="en-US" sz="1800" dirty="0"/>
              <a:t> / </a:t>
            </a:r>
            <a:r>
              <a:rPr lang="ru-RU" sz="1800" dirty="0" smtClean="0"/>
              <a:t>15</a:t>
            </a:r>
            <a:endParaRPr lang="en-US" sz="1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 txBox="1">
            <a:spLocks/>
          </p:cNvSpPr>
          <p:nvPr/>
        </p:nvSpPr>
        <p:spPr>
          <a:xfrm>
            <a:off x="838198" y="1690688"/>
            <a:ext cx="10802817" cy="448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>
              <a:latin typeface="+mj-lt"/>
              <a:cs typeface="Calibri Light" panose="020F0302020204030204" pitchFamily="34" charset="0"/>
            </a:endParaRPr>
          </a:p>
        </p:txBody>
      </p:sp>
      <p:pic>
        <p:nvPicPr>
          <p:cNvPr id="9" name="Picture 35"/>
          <p:cNvPicPr/>
          <p:nvPr/>
        </p:nvPicPr>
        <p:blipFill>
          <a:blip r:embed="rId3"/>
          <a:stretch>
            <a:fillRect/>
          </a:stretch>
        </p:blipFill>
        <p:spPr>
          <a:xfrm>
            <a:off x="838198" y="1690688"/>
            <a:ext cx="5047615" cy="4237990"/>
          </a:xfrm>
          <a:prstGeom prst="rect">
            <a:avLst/>
          </a:prstGeom>
        </p:spPr>
      </p:pic>
      <p:pic>
        <p:nvPicPr>
          <p:cNvPr id="10" name="Picture 36"/>
          <p:cNvPicPr/>
          <p:nvPr/>
        </p:nvPicPr>
        <p:blipFill>
          <a:blip r:embed="rId4"/>
          <a:stretch>
            <a:fillRect/>
          </a:stretch>
        </p:blipFill>
        <p:spPr>
          <a:xfrm>
            <a:off x="6620769" y="1690688"/>
            <a:ext cx="4733031" cy="42379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838198" y="5924357"/>
            <a:ext cx="5047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10</a:t>
            </a:r>
            <a:r>
              <a:rPr lang="ru-RU" dirty="0">
                <a:latin typeface="+mj-lt"/>
              </a:rPr>
              <a:t>. Первый этап моделирования сцены «Енот</a:t>
            </a:r>
            <a:r>
              <a:rPr lang="ru-RU" dirty="0" smtClean="0">
                <a:latin typeface="+mj-lt"/>
              </a:rPr>
              <a:t>» - добавление формы примитивам</a:t>
            </a:r>
            <a:endParaRPr lang="en-US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6620769" y="5924356"/>
            <a:ext cx="4733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11. Второй </a:t>
            </a:r>
            <a:r>
              <a:rPr lang="ru-RU" dirty="0">
                <a:latin typeface="+mj-lt"/>
              </a:rPr>
              <a:t>этап моделирования сцены «Енот</a:t>
            </a:r>
            <a:r>
              <a:rPr lang="ru-RU" dirty="0" smtClean="0">
                <a:latin typeface="+mj-lt"/>
              </a:rPr>
              <a:t>» - уточнение формы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44395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ABCD-5E74-4F05-8F59-B43D8548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Этапы «скульптинга»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517BE-EAF1-480A-8CC0-862156FF8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12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 txBox="1">
            <a:spLocks/>
          </p:cNvSpPr>
          <p:nvPr/>
        </p:nvSpPr>
        <p:spPr>
          <a:xfrm>
            <a:off x="838198" y="1690688"/>
            <a:ext cx="10802817" cy="448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838197" y="5685325"/>
            <a:ext cx="4892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12. Третий </a:t>
            </a:r>
            <a:r>
              <a:rPr lang="ru-RU" dirty="0">
                <a:latin typeface="+mj-lt"/>
              </a:rPr>
              <a:t>этап моделирования сцены «Енот</a:t>
            </a:r>
            <a:r>
              <a:rPr lang="ru-RU" dirty="0" smtClean="0">
                <a:latin typeface="+mj-lt"/>
              </a:rPr>
              <a:t>» - добавление материалов</a:t>
            </a:r>
            <a:endParaRPr lang="en-US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7025054" y="5685326"/>
            <a:ext cx="4615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13. Последний </a:t>
            </a:r>
            <a:r>
              <a:rPr lang="ru-RU" dirty="0">
                <a:latin typeface="+mj-lt"/>
              </a:rPr>
              <a:t>этап моделирования сцены «Енот</a:t>
            </a:r>
            <a:r>
              <a:rPr lang="ru-RU" dirty="0" smtClean="0">
                <a:latin typeface="+mj-lt"/>
              </a:rPr>
              <a:t>» - добавление шерсти и рендер</a:t>
            </a:r>
            <a:endParaRPr lang="en-US" dirty="0">
              <a:latin typeface="+mj-lt"/>
            </a:endParaRPr>
          </a:p>
        </p:txBody>
      </p:sp>
      <p:pic>
        <p:nvPicPr>
          <p:cNvPr id="11" name="Picture 40"/>
          <p:cNvPicPr/>
          <p:nvPr/>
        </p:nvPicPr>
        <p:blipFill>
          <a:blip r:embed="rId3"/>
          <a:stretch>
            <a:fillRect/>
          </a:stretch>
        </p:blipFill>
        <p:spPr>
          <a:xfrm>
            <a:off x="838199" y="1690688"/>
            <a:ext cx="4892745" cy="3994638"/>
          </a:xfrm>
          <a:prstGeom prst="rect">
            <a:avLst/>
          </a:prstGeom>
        </p:spPr>
      </p:pic>
      <p:pic>
        <p:nvPicPr>
          <p:cNvPr id="14" name="Рисунок 13" descr="Enot_Final_Render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162" y="1690688"/>
            <a:ext cx="3994638" cy="39946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5195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ABCD-5E74-4F05-8F59-B43D8548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ru-RU" b="1" dirty="0"/>
              <a:t>Экспорт и импорт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517BE-EAF1-480A-8CC0-862156FF8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13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 txBox="1">
            <a:spLocks/>
          </p:cNvSpPr>
          <p:nvPr/>
        </p:nvSpPr>
        <p:spPr>
          <a:xfrm>
            <a:off x="838198" y="1690688"/>
            <a:ext cx="10802817" cy="448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43088"/>
            <a:ext cx="10955217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+mj-lt"/>
                <a:cs typeface="Calibri Light" panose="020F0302020204030204" pitchFamily="34" charset="0"/>
              </a:rPr>
              <a:t>Форматы экспорта:</a:t>
            </a:r>
          </a:p>
          <a:p>
            <a:r>
              <a:rPr lang="ru-RU" dirty="0">
                <a:latin typeface="+mj-lt"/>
                <a:cs typeface="Calibri Light" panose="020F0302020204030204" pitchFamily="34" charset="0"/>
              </a:rPr>
              <a:t>.fbx (filmbox) – передача моделей и текстур. Имеет точную передаваемых компонентов;</a:t>
            </a:r>
          </a:p>
          <a:p>
            <a:r>
              <a:rPr lang="ru-RU" dirty="0">
                <a:latin typeface="+mj-lt"/>
                <a:cs typeface="Calibri Light" panose="020F0302020204030204" pitchFamily="34" charset="0"/>
              </a:rPr>
              <a:t>.abc (</a:t>
            </a:r>
            <a:r>
              <a:rPr lang="ru-RU" dirty="0" err="1">
                <a:latin typeface="+mj-lt"/>
                <a:cs typeface="Calibri Light" panose="020F0302020204030204" pitchFamily="34" charset="0"/>
              </a:rPr>
              <a:t>alembic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) – используется преимущественно для экспорта </a:t>
            </a:r>
            <a:r>
              <a:rPr lang="ru-RU" dirty="0" err="1">
                <a:latin typeface="+mj-lt"/>
                <a:cs typeface="Calibri Light" panose="020F0302020204030204" pitchFamily="34" charset="0"/>
              </a:rPr>
              <a:t>анимаций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 и визуальных эффектов;</a:t>
            </a:r>
          </a:p>
          <a:p>
            <a:r>
              <a:rPr lang="ru-RU" dirty="0">
                <a:latin typeface="+mj-lt"/>
                <a:cs typeface="Calibri Light" panose="020F0302020204030204" pitchFamily="34" charset="0"/>
              </a:rPr>
              <a:t>.</a:t>
            </a:r>
            <a:r>
              <a:rPr lang="ru-RU" dirty="0" err="1">
                <a:latin typeface="+mj-lt"/>
                <a:cs typeface="Calibri Light" panose="020F0302020204030204" pitchFamily="34" charset="0"/>
              </a:rPr>
              <a:t>gltf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 (glTF2.0) – экспортирует данные в сыром формате, который позволяет переносить абстрактные элементы и освещение.</a:t>
            </a:r>
          </a:p>
          <a:p>
            <a:pPr marL="0" indent="0">
              <a:buNone/>
            </a:pPr>
            <a:endParaRPr lang="en-US" dirty="0">
              <a:latin typeface="+mj-lt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113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ABCD-5E74-4F05-8F59-B43D8548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ru-RU" b="1" dirty="0" smtClean="0"/>
              <a:t>Результаты </a:t>
            </a:r>
            <a:r>
              <a:rPr lang="ru-RU" b="1" dirty="0" smtClean="0"/>
              <a:t>экспорта</a:t>
            </a:r>
            <a:endParaRPr lang="ru-RU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517BE-EAF1-480A-8CC0-862156FF8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14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 txBox="1">
            <a:spLocks/>
          </p:cNvSpPr>
          <p:nvPr/>
        </p:nvSpPr>
        <p:spPr>
          <a:xfrm>
            <a:off x="838198" y="1690688"/>
            <a:ext cx="10802817" cy="448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>
              <a:latin typeface="+mj-lt"/>
              <a:cs typeface="Calibri Light" panose="020F0302020204030204" pitchFamily="34" charset="0"/>
            </a:endParaRPr>
          </a:p>
        </p:txBody>
      </p:sp>
      <p:pic>
        <p:nvPicPr>
          <p:cNvPr id="7" name="Picture 41"/>
          <p:cNvPicPr/>
          <p:nvPr/>
        </p:nvPicPr>
        <p:blipFill>
          <a:blip r:embed="rId3"/>
          <a:stretch>
            <a:fillRect/>
          </a:stretch>
        </p:blipFill>
        <p:spPr>
          <a:xfrm>
            <a:off x="838198" y="1843088"/>
            <a:ext cx="5310505" cy="3129915"/>
          </a:xfrm>
          <a:prstGeom prst="rect">
            <a:avLst/>
          </a:prstGeom>
        </p:spPr>
      </p:pic>
      <p:pic>
        <p:nvPicPr>
          <p:cNvPr id="10" name="Picture 42"/>
          <p:cNvPicPr/>
          <p:nvPr/>
        </p:nvPicPr>
        <p:blipFill>
          <a:blip r:embed="rId4"/>
          <a:stretch>
            <a:fillRect/>
          </a:stretch>
        </p:blipFill>
        <p:spPr>
          <a:xfrm>
            <a:off x="7042699" y="1843087"/>
            <a:ext cx="4311101" cy="3129915"/>
          </a:xfrm>
          <a:prstGeom prst="rect">
            <a:avLst/>
          </a:prstGeom>
        </p:spPr>
      </p:pic>
      <p:sp>
        <p:nvSpPr>
          <p:cNvPr id="11" name="Объект 10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042698" y="4973002"/>
            <a:ext cx="431110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ru-RU" sz="1800" dirty="0">
                <a:latin typeface="+mj-lt"/>
              </a:rPr>
              <a:t>Рис. </a:t>
            </a:r>
            <a:r>
              <a:rPr lang="ru-RU" sz="1800" dirty="0" smtClean="0">
                <a:latin typeface="+mj-lt"/>
              </a:rPr>
              <a:t>15. Сцена «Енот» в </a:t>
            </a:r>
            <a:r>
              <a:rPr lang="en-US" sz="1800" dirty="0" smtClean="0">
                <a:latin typeface="+mj-lt"/>
              </a:rPr>
              <a:t>Unreal Engine 5</a:t>
            </a:r>
            <a:endParaRPr lang="en-US" sz="1800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838198" y="4973002"/>
            <a:ext cx="5310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14. Сцена «Фабрика» в </a:t>
            </a:r>
            <a:r>
              <a:rPr lang="en-US" dirty="0" smtClean="0">
                <a:latin typeface="+mj-lt"/>
              </a:rPr>
              <a:t>Unreal Engine 5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05038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FFA83-1C5B-4DD6-A269-EFBB60088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Заключение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5FF78-B6C9-4EBB-B62B-0E126F9FC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+mj-lt"/>
              </a:rPr>
              <a:t>В результате работы были выполнены следующие задачи:</a:t>
            </a:r>
          </a:p>
          <a:p>
            <a:pPr lvl="1"/>
            <a:r>
              <a:rPr lang="ru-RU" dirty="0" smtClean="0">
                <a:latin typeface="+mj-lt"/>
              </a:rPr>
              <a:t>созданы </a:t>
            </a:r>
            <a:r>
              <a:rPr lang="ru-RU" dirty="0">
                <a:latin typeface="+mj-lt"/>
              </a:rPr>
              <a:t>3D-модели сцен «Фабрика» и «Енот» применив моделирование примитивов и «скульптинг»;</a:t>
            </a:r>
          </a:p>
          <a:p>
            <a:pPr lvl="1"/>
            <a:r>
              <a:rPr lang="ru-RU" dirty="0">
                <a:latin typeface="+mj-lt"/>
              </a:rPr>
              <a:t>н</a:t>
            </a:r>
            <a:r>
              <a:rPr lang="ru-RU" dirty="0" smtClean="0">
                <a:latin typeface="+mj-lt"/>
              </a:rPr>
              <a:t>аложены корректные </a:t>
            </a:r>
            <a:r>
              <a:rPr lang="ru-RU" dirty="0">
                <a:latin typeface="+mj-lt"/>
              </a:rPr>
              <a:t>текстуры в соответствии с топологией объектов; </a:t>
            </a:r>
          </a:p>
          <a:p>
            <a:pPr lvl="1"/>
            <a:r>
              <a:rPr lang="ru-RU" dirty="0" smtClean="0">
                <a:latin typeface="+mj-lt"/>
              </a:rPr>
              <a:t>настроены </a:t>
            </a:r>
            <a:r>
              <a:rPr lang="ru-RU" dirty="0">
                <a:latin typeface="+mj-lt"/>
              </a:rPr>
              <a:t>системы освещения, отображения материалов и рендера сцен;</a:t>
            </a:r>
          </a:p>
          <a:p>
            <a:pPr lvl="1"/>
            <a:r>
              <a:rPr lang="ru-RU" dirty="0" smtClean="0">
                <a:latin typeface="+mj-lt"/>
              </a:rPr>
              <a:t>реализован </a:t>
            </a:r>
            <a:r>
              <a:rPr lang="ru-RU" dirty="0">
                <a:latin typeface="+mj-lt"/>
              </a:rPr>
              <a:t>импорт объектов в среду </a:t>
            </a:r>
            <a:r>
              <a:rPr lang="ru-RU" dirty="0" err="1">
                <a:latin typeface="+mj-lt"/>
              </a:rPr>
              <a:t>Unreal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Engine</a:t>
            </a:r>
            <a:r>
              <a:rPr lang="ru-RU" dirty="0">
                <a:latin typeface="+mj-lt"/>
              </a:rPr>
              <a:t> 5.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94CB5-A4F1-4114-8873-0B1767BC0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15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37209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C48CB-16AD-4964-95CF-DAAF21D84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Постановка задачи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19D25-391E-457C-B13E-6A8E6AE47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4425"/>
          </a:xfrm>
        </p:spPr>
        <p:txBody>
          <a:bodyPr>
            <a:normAutofit/>
          </a:bodyPr>
          <a:lstStyle/>
          <a:p>
            <a:r>
              <a:rPr lang="ru-RU" dirty="0">
                <a:latin typeface="+mj-lt"/>
              </a:rPr>
              <a:t>Цель работы: </a:t>
            </a:r>
            <a:r>
              <a:rPr lang="ru-RU" dirty="0" smtClean="0">
                <a:latin typeface="+mj-lt"/>
              </a:rPr>
              <a:t>создать требуемые </a:t>
            </a:r>
            <a:r>
              <a:rPr lang="en-US" dirty="0" smtClean="0">
                <a:latin typeface="+mj-lt"/>
              </a:rPr>
              <a:t>3D-</a:t>
            </a:r>
            <a:r>
              <a:rPr lang="ru-RU" dirty="0" smtClean="0">
                <a:latin typeface="+mj-lt"/>
              </a:rPr>
              <a:t>модели </a:t>
            </a:r>
            <a:r>
              <a:rPr lang="ru-RU" dirty="0">
                <a:latin typeface="+mj-lt"/>
              </a:rPr>
              <a:t>сцен </a:t>
            </a:r>
            <a:r>
              <a:rPr lang="ru-RU" dirty="0" smtClean="0">
                <a:latin typeface="+mj-lt"/>
              </a:rPr>
              <a:t>применив технологии </a:t>
            </a:r>
            <a:r>
              <a:rPr lang="ru-RU" dirty="0">
                <a:latin typeface="+mj-lt"/>
              </a:rPr>
              <a:t>работы с примитивами и инструментами «скульптинга</a:t>
            </a:r>
            <a:r>
              <a:rPr lang="ru-RU" dirty="0" smtClean="0">
                <a:latin typeface="+mj-lt"/>
              </a:rPr>
              <a:t>» в </a:t>
            </a:r>
            <a:r>
              <a:rPr lang="en-US" dirty="0" smtClean="0">
                <a:latin typeface="+mj-lt"/>
              </a:rPr>
              <a:t>Blender</a:t>
            </a:r>
            <a:r>
              <a:rPr lang="ru-RU" dirty="0" smtClean="0">
                <a:latin typeface="+mj-lt"/>
              </a:rPr>
              <a:t> и настроить импорт всех элементов в среду движка </a:t>
            </a:r>
            <a:r>
              <a:rPr lang="en-US" dirty="0" smtClean="0">
                <a:latin typeface="+mj-lt"/>
              </a:rPr>
              <a:t>Unreal Engine 5</a:t>
            </a:r>
            <a:r>
              <a:rPr lang="ru-RU" dirty="0" smtClean="0">
                <a:latin typeface="+mj-lt"/>
              </a:rPr>
              <a:t>.</a:t>
            </a: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Задачи:</a:t>
            </a:r>
          </a:p>
          <a:p>
            <a:pPr lvl="1"/>
            <a:r>
              <a:rPr lang="ru-RU" dirty="0">
                <a:latin typeface="+mj-lt"/>
              </a:rPr>
              <a:t>создать </a:t>
            </a:r>
            <a:r>
              <a:rPr lang="ru-RU" dirty="0" smtClean="0">
                <a:latin typeface="+mj-lt"/>
              </a:rPr>
              <a:t>3</a:t>
            </a:r>
            <a:r>
              <a:rPr lang="en-US" dirty="0">
                <a:latin typeface="+mj-lt"/>
              </a:rPr>
              <a:t>D-</a:t>
            </a:r>
            <a:r>
              <a:rPr lang="ru-RU" dirty="0">
                <a:latin typeface="+mj-lt"/>
              </a:rPr>
              <a:t>модели </a:t>
            </a:r>
            <a:r>
              <a:rPr lang="ru-RU" dirty="0" smtClean="0">
                <a:latin typeface="+mj-lt"/>
              </a:rPr>
              <a:t>сцен «Фабрика» и «Енот» применив моделирование примитивов и «скульптинг»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pPr lvl="1"/>
            <a:r>
              <a:rPr lang="ru-RU" dirty="0" smtClean="0">
                <a:latin typeface="+mj-lt"/>
              </a:rPr>
              <a:t>наложить текстуры в соответствии с топологией объектов</a:t>
            </a:r>
            <a:r>
              <a:rPr lang="en-US" dirty="0" smtClean="0">
                <a:latin typeface="+mj-lt"/>
              </a:rPr>
              <a:t>; </a:t>
            </a:r>
            <a:endParaRPr lang="en-US" dirty="0">
              <a:latin typeface="+mj-lt"/>
            </a:endParaRPr>
          </a:p>
          <a:p>
            <a:pPr lvl="1"/>
            <a:r>
              <a:rPr lang="ru-RU" dirty="0" smtClean="0">
                <a:latin typeface="+mj-lt"/>
              </a:rPr>
              <a:t>разобрать системы освещения, отображения материалов и рендера сцен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pPr lvl="1"/>
            <a:r>
              <a:rPr lang="ru-RU" dirty="0" smtClean="0">
                <a:latin typeface="+mj-lt"/>
              </a:rPr>
              <a:t>реализовать импорт объектов в среду</a:t>
            </a:r>
            <a:r>
              <a:rPr lang="en-US" dirty="0" smtClean="0">
                <a:latin typeface="+mj-lt"/>
              </a:rPr>
              <a:t> Unreal Engine 5</a:t>
            </a:r>
            <a:r>
              <a:rPr lang="ru-RU" dirty="0" smtClean="0">
                <a:latin typeface="+mj-lt"/>
              </a:rPr>
              <a:t>.</a:t>
            </a:r>
            <a:endParaRPr lang="ru-RU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B0CA3-8402-4518-9B73-6432B190C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2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69287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A5201-EE36-437F-93F7-D02EEC9EA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Актуальность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1D7D3-0E9F-4572-BE6B-B17E54F56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+mj-lt"/>
              </a:rPr>
              <a:t>Актуальность работы заключается в следующем:</a:t>
            </a:r>
          </a:p>
          <a:p>
            <a:pPr lvl="1"/>
            <a:r>
              <a:rPr lang="ru-RU" dirty="0" smtClean="0">
                <a:latin typeface="+mj-lt"/>
              </a:rPr>
              <a:t>создание интегрируемых 3</a:t>
            </a:r>
            <a:r>
              <a:rPr lang="en-US" dirty="0" smtClean="0">
                <a:latin typeface="+mj-lt"/>
              </a:rPr>
              <a:t>D</a:t>
            </a:r>
            <a:r>
              <a:rPr lang="ru-RU" dirty="0" smtClean="0">
                <a:latin typeface="+mj-lt"/>
              </a:rPr>
              <a:t>-моделей </a:t>
            </a:r>
            <a:r>
              <a:rPr lang="ru-RU" dirty="0" smtClean="0">
                <a:latin typeface="+mj-lt"/>
              </a:rPr>
              <a:t>является </a:t>
            </a:r>
            <a:r>
              <a:rPr lang="ru-RU" dirty="0" smtClean="0">
                <a:latin typeface="+mj-lt"/>
              </a:rPr>
              <a:t>универсально полезным навыком </a:t>
            </a:r>
            <a:r>
              <a:rPr lang="ru-RU" dirty="0" smtClean="0">
                <a:latin typeface="+mj-lt"/>
              </a:rPr>
              <a:t>в</a:t>
            </a:r>
            <a:r>
              <a:rPr lang="en-US" dirty="0" smtClean="0">
                <a:latin typeface="+mj-lt"/>
              </a:rPr>
              <a:t> </a:t>
            </a:r>
            <a:r>
              <a:rPr lang="ru-RU" dirty="0" smtClean="0">
                <a:latin typeface="+mj-lt"/>
              </a:rPr>
              <a:t>компьютерном моделировании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pPr lvl="1"/>
            <a:r>
              <a:rPr lang="ru-RU" dirty="0" smtClean="0">
                <a:latin typeface="+mj-lt"/>
              </a:rPr>
              <a:t>умение работы </a:t>
            </a:r>
            <a:r>
              <a:rPr lang="en-US" dirty="0" smtClean="0">
                <a:latin typeface="+mj-lt"/>
              </a:rPr>
              <a:t>Unreal </a:t>
            </a:r>
            <a:r>
              <a:rPr lang="en-US" dirty="0" smtClean="0">
                <a:latin typeface="+mj-lt"/>
              </a:rPr>
              <a:t>Engine 5 </a:t>
            </a:r>
            <a:r>
              <a:rPr lang="ru-RU" dirty="0" smtClean="0">
                <a:latin typeface="+mj-lt"/>
              </a:rPr>
              <a:t>позволяет решать широкий спектр задач программирования, моделирования и </a:t>
            </a:r>
            <a:r>
              <a:rPr lang="ru-RU" dirty="0" smtClean="0">
                <a:latin typeface="+mj-lt"/>
              </a:rPr>
              <a:t>симуляции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pPr lvl="1"/>
            <a:r>
              <a:rPr lang="ru-RU" dirty="0" smtClean="0">
                <a:latin typeface="+mj-lt"/>
              </a:rPr>
              <a:t>работа </a:t>
            </a:r>
            <a:r>
              <a:rPr lang="ru-RU" dirty="0" smtClean="0">
                <a:latin typeface="+mj-lt"/>
              </a:rPr>
              <a:t>рассматривает </a:t>
            </a:r>
            <a:r>
              <a:rPr lang="ru-RU" dirty="0" smtClean="0">
                <a:latin typeface="+mj-lt"/>
              </a:rPr>
              <a:t>актуальные технологии компьютерной графики и работу с актуальной версией </a:t>
            </a:r>
            <a:r>
              <a:rPr lang="en-US" dirty="0" smtClean="0">
                <a:latin typeface="+mj-lt"/>
              </a:rPr>
              <a:t>Unreal Engine 5</a:t>
            </a:r>
            <a:r>
              <a:rPr lang="ru-RU" dirty="0" smtClean="0">
                <a:latin typeface="+mj-lt"/>
              </a:rPr>
              <a:t>.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26DB94-D2EF-4602-B72E-8C60FD082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3</a:t>
            </a:fld>
            <a:r>
              <a:rPr lang="ru-RU" sz="1800" dirty="0"/>
              <a:t> </a:t>
            </a:r>
            <a:r>
              <a:rPr lang="en-US" sz="1800" dirty="0"/>
              <a:t>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3123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62BF-6A34-47C7-AB1B-20596DB56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Обзор интерфейса</a:t>
            </a:r>
            <a:endParaRPr 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09E0B0-CA85-41B1-AC40-5AA819741B20}"/>
              </a:ext>
            </a:extLst>
          </p:cNvPr>
          <p:cNvSpPr txBox="1"/>
          <p:nvPr/>
        </p:nvSpPr>
        <p:spPr>
          <a:xfrm>
            <a:off x="1354016" y="5764333"/>
            <a:ext cx="3829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1. Окно </a:t>
            </a:r>
            <a:r>
              <a:rPr lang="ru-RU" dirty="0" smtClean="0">
                <a:latin typeface="+mj-lt"/>
              </a:rPr>
              <a:t>отображения </a:t>
            </a:r>
            <a:r>
              <a:rPr lang="en-US" dirty="0" smtClean="0">
                <a:latin typeface="+mj-lt"/>
              </a:rPr>
              <a:t>Viewport</a:t>
            </a:r>
            <a:endParaRPr lang="en-US" dirty="0">
              <a:latin typeface="+mj-lt"/>
            </a:endParaRP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47B25496-8E82-4259-A465-1E1B7CC9B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4</a:t>
            </a:fld>
            <a:r>
              <a:rPr lang="en-US" sz="1800" dirty="0"/>
              <a:t> / </a:t>
            </a:r>
            <a:r>
              <a:rPr lang="ru-RU" sz="1800" dirty="0" smtClean="0"/>
              <a:t>15</a:t>
            </a:r>
            <a:endParaRPr lang="en-US" sz="1800" dirty="0"/>
          </a:p>
        </p:txBody>
      </p:sp>
      <p:sp>
        <p:nvSpPr>
          <p:cNvPr id="12" name="Content Placeholder 28">
            <a:extLst>
              <a:ext uri="{FF2B5EF4-FFF2-40B4-BE49-F238E27FC236}">
                <a16:creationId xmlns:a16="http://schemas.microsoft.com/office/drawing/2014/main" id="{1FAC9539-4A16-43FF-A53B-CFBCD9521E4F}"/>
              </a:ext>
            </a:extLst>
          </p:cNvPr>
          <p:cNvSpPr txBox="1">
            <a:spLocks/>
          </p:cNvSpPr>
          <p:nvPr/>
        </p:nvSpPr>
        <p:spPr>
          <a:xfrm>
            <a:off x="674039" y="1690688"/>
            <a:ext cx="11108019" cy="923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>
                <a:latin typeface="+mj-lt"/>
              </a:rPr>
              <a:t>Основным окном интерфейса </a:t>
            </a:r>
            <a:r>
              <a:rPr lang="ru-RU" dirty="0">
                <a:latin typeface="+mj-lt"/>
              </a:rPr>
              <a:t>Blender </a:t>
            </a:r>
            <a:r>
              <a:rPr lang="ru-RU" dirty="0" smtClean="0">
                <a:latin typeface="+mj-lt"/>
              </a:rPr>
              <a:t>является главное окно взаимодействия</a:t>
            </a:r>
            <a:r>
              <a:rPr lang="en-US" dirty="0" smtClean="0">
                <a:latin typeface="+mj-lt"/>
              </a:rPr>
              <a:t> Viewport</a:t>
            </a:r>
            <a:r>
              <a:rPr lang="ru-RU" dirty="0" smtClean="0">
                <a:latin typeface="+mj-lt"/>
              </a:rPr>
              <a:t> и окно навигации файловой </a:t>
            </a:r>
            <a:r>
              <a:rPr lang="en-US" dirty="0" smtClean="0">
                <a:latin typeface="+mj-lt"/>
              </a:rPr>
              <a:t>Outliner</a:t>
            </a:r>
            <a:r>
              <a:rPr lang="ru-RU" dirty="0" smtClean="0">
                <a:latin typeface="+mj-lt"/>
              </a:rPr>
              <a:t>.</a:t>
            </a:r>
            <a:endParaRPr lang="en-US" dirty="0">
              <a:latin typeface="+mj-lt"/>
            </a:endParaRPr>
          </a:p>
        </p:txBody>
      </p:sp>
      <p:pic>
        <p:nvPicPr>
          <p:cNvPr id="17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674039" y="2798883"/>
            <a:ext cx="5596255" cy="2965450"/>
          </a:xfrm>
          <a:prstGeom prst="rect">
            <a:avLst/>
          </a:prstGeom>
        </p:spPr>
      </p:pic>
      <p:pic>
        <p:nvPicPr>
          <p:cNvPr id="18" name="Picture 4"/>
          <p:cNvPicPr/>
          <p:nvPr/>
        </p:nvPicPr>
        <p:blipFill>
          <a:blip r:embed="rId4"/>
          <a:stretch>
            <a:fillRect/>
          </a:stretch>
        </p:blipFill>
        <p:spPr>
          <a:xfrm>
            <a:off x="6353443" y="2798883"/>
            <a:ext cx="5560134" cy="29654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09E0B0-CA85-41B1-AC40-5AA819741B20}"/>
              </a:ext>
            </a:extLst>
          </p:cNvPr>
          <p:cNvSpPr txBox="1"/>
          <p:nvPr/>
        </p:nvSpPr>
        <p:spPr>
          <a:xfrm>
            <a:off x="7421924" y="5764333"/>
            <a:ext cx="3423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2. </a:t>
            </a:r>
            <a:r>
              <a:rPr lang="ru-RU" dirty="0">
                <a:latin typeface="+mj-lt"/>
              </a:rPr>
              <a:t>Окно </a:t>
            </a:r>
            <a:r>
              <a:rPr lang="ru-RU" dirty="0" smtClean="0">
                <a:latin typeface="+mj-lt"/>
              </a:rPr>
              <a:t>навигации </a:t>
            </a:r>
            <a:r>
              <a:rPr lang="en-US" dirty="0" smtClean="0">
                <a:latin typeface="+mj-lt"/>
              </a:rPr>
              <a:t>Outliner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567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AC173-5653-470D-8BF1-75E7164D9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Создание базовых объектов</a:t>
            </a:r>
            <a:endParaRPr lang="en-US" b="1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B7A6653-8DED-4E65-807F-040D5E23E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4C5CC-9188-4C4F-A834-6270706D19E9}" type="slidenum">
              <a:rPr lang="en-US" sz="1800" smtClean="0"/>
              <a:t>5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5331331-63B2-404E-96E7-349E89C1DADE}"/>
              </a:ext>
            </a:extLst>
          </p:cNvPr>
          <p:cNvSpPr txBox="1">
            <a:spLocks/>
          </p:cNvSpPr>
          <p:nvPr/>
        </p:nvSpPr>
        <p:spPr>
          <a:xfrm>
            <a:off x="650812" y="1617201"/>
            <a:ext cx="10702988" cy="8968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 smtClean="0">
                <a:latin typeface="+mj-lt"/>
              </a:rPr>
              <a:t>Для вызова панели создания объектов в </a:t>
            </a:r>
            <a:r>
              <a:rPr lang="en-US" dirty="0" smtClean="0">
                <a:latin typeface="+mj-lt"/>
              </a:rPr>
              <a:t>Blender </a:t>
            </a:r>
            <a:r>
              <a:rPr lang="ru-RU" dirty="0" smtClean="0">
                <a:latin typeface="+mj-lt"/>
              </a:rPr>
              <a:t>используется комбинация «</a:t>
            </a:r>
            <a:r>
              <a:rPr lang="en-US" dirty="0" smtClean="0">
                <a:latin typeface="+mj-lt"/>
              </a:rPr>
              <a:t>Shift</a:t>
            </a:r>
            <a:r>
              <a:rPr lang="ru-RU" dirty="0" smtClean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+</a:t>
            </a:r>
            <a:r>
              <a:rPr lang="ru-RU" dirty="0" smtClean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A</a:t>
            </a:r>
            <a:r>
              <a:rPr lang="ru-RU" dirty="0" smtClean="0">
                <a:latin typeface="+mj-lt"/>
              </a:rPr>
              <a:t>»</a:t>
            </a:r>
          </a:p>
          <a:p>
            <a:endParaRPr lang="en-US" dirty="0" smtClean="0">
              <a:latin typeface="+mj-lt"/>
            </a:endParaRPr>
          </a:p>
        </p:txBody>
      </p:sp>
      <p:pic>
        <p:nvPicPr>
          <p:cNvPr id="19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6485974" y="2558522"/>
            <a:ext cx="4089766" cy="34545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E22A504-92AD-4AF6-8971-BBEFD5669C74}"/>
              </a:ext>
            </a:extLst>
          </p:cNvPr>
          <p:cNvSpPr txBox="1"/>
          <p:nvPr/>
        </p:nvSpPr>
        <p:spPr>
          <a:xfrm>
            <a:off x="6485974" y="6003220"/>
            <a:ext cx="4089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4. Панель создания объектов</a:t>
            </a:r>
            <a:endParaRPr lang="en-US" dirty="0">
              <a:latin typeface="+mj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35331331-63B2-404E-96E7-349E89C1D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474" y="2558522"/>
            <a:ext cx="5835162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+mj-lt"/>
              </a:rPr>
              <a:t>В качестве основных выделяются:</a:t>
            </a:r>
          </a:p>
          <a:p>
            <a:r>
              <a:rPr lang="en-US" dirty="0" smtClean="0">
                <a:latin typeface="+mj-lt"/>
              </a:rPr>
              <a:t>Mesh</a:t>
            </a:r>
            <a:r>
              <a:rPr lang="ru-RU" dirty="0" smtClean="0">
                <a:latin typeface="+mj-lt"/>
              </a:rPr>
              <a:t> – полигональные объекты 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Curve</a:t>
            </a:r>
            <a:r>
              <a:rPr lang="ru-RU" dirty="0" smtClean="0">
                <a:latin typeface="+mj-lt"/>
              </a:rPr>
              <a:t> – математические объекты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Light </a:t>
            </a:r>
            <a:r>
              <a:rPr lang="ru-RU" dirty="0" smtClean="0">
                <a:latin typeface="+mj-lt"/>
              </a:rPr>
              <a:t>– объекты освещения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Camera</a:t>
            </a:r>
            <a:r>
              <a:rPr lang="ru-RU" dirty="0" smtClean="0">
                <a:latin typeface="+mj-lt"/>
              </a:rPr>
              <a:t> – камеры для обзора и точки рендеринга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175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09BF3-4858-4B3E-AC4B-7FFA40514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Методы полигонального моделирования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802817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Создание сцены полигональным методом было разделено на следующие этапы: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«Блокинг» – первоначальное расположение основных объектов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, схожих по форме с конечным вариантом в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сцене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Наполнение – добавление копий объектов и применения модификаторов формы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Детализация – придание детальной конечной формы объектам</a:t>
            </a:r>
            <a:endParaRPr lang="ru-RU" dirty="0">
              <a:latin typeface="+mj-lt"/>
              <a:cs typeface="Calibri Light" panose="020F03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Освещение – добавление источников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света и камеры</a:t>
            </a:r>
            <a:endParaRPr lang="ru-RU" dirty="0" smtClean="0">
              <a:latin typeface="+mj-lt"/>
              <a:cs typeface="Calibri Light" panose="020F03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Текстурирование – добавление материалов на конечные объекты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383CB94-08A3-4208-B4C9-8FD56A78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6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33620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09BF3-4858-4B3E-AC4B-7FFA40514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10437" cy="1325563"/>
          </a:xfrm>
        </p:spPr>
        <p:txBody>
          <a:bodyPr/>
          <a:lstStyle/>
          <a:p>
            <a:r>
              <a:rPr lang="ru-RU" b="1" dirty="0" smtClean="0"/>
              <a:t>Этапы полигонального моделирования</a:t>
            </a:r>
            <a:endParaRPr lang="en-US" b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383CB94-08A3-4208-B4C9-8FD56A78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7</a:t>
            </a:fld>
            <a:r>
              <a:rPr lang="en-US" sz="1800" dirty="0"/>
              <a:t> / 12</a:t>
            </a:r>
          </a:p>
        </p:txBody>
      </p:sp>
      <p:pic>
        <p:nvPicPr>
          <p:cNvPr id="6" name="Picture 19"/>
          <p:cNvPicPr/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5100056" cy="3044157"/>
          </a:xfrm>
          <a:prstGeom prst="rect">
            <a:avLst/>
          </a:prstGeom>
        </p:spPr>
      </p:pic>
      <p:pic>
        <p:nvPicPr>
          <p:cNvPr id="7" name="Picture 23"/>
          <p:cNvPicPr/>
          <p:nvPr/>
        </p:nvPicPr>
        <p:blipFill>
          <a:blip r:embed="rId4"/>
          <a:stretch>
            <a:fillRect/>
          </a:stretch>
        </p:blipFill>
        <p:spPr>
          <a:xfrm>
            <a:off x="6197038" y="1690687"/>
            <a:ext cx="5451598" cy="30441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22A504-92AD-4AF6-8971-BBEFD5669C74}"/>
              </a:ext>
            </a:extLst>
          </p:cNvPr>
          <p:cNvSpPr txBox="1"/>
          <p:nvPr/>
        </p:nvSpPr>
        <p:spPr>
          <a:xfrm>
            <a:off x="838201" y="4797181"/>
            <a:ext cx="510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5</a:t>
            </a:r>
            <a:r>
              <a:rPr lang="ru-RU" dirty="0">
                <a:latin typeface="+mj-lt"/>
              </a:rPr>
              <a:t>. «Блокинг» </a:t>
            </a:r>
            <a:r>
              <a:rPr lang="ru-RU" dirty="0" smtClean="0">
                <a:latin typeface="+mj-lt"/>
              </a:rPr>
              <a:t>сцены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22A504-92AD-4AF6-8971-BBEFD5669C74}"/>
              </a:ext>
            </a:extLst>
          </p:cNvPr>
          <p:cNvSpPr txBox="1"/>
          <p:nvPr/>
        </p:nvSpPr>
        <p:spPr>
          <a:xfrm>
            <a:off x="6197038" y="4797181"/>
            <a:ext cx="5451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6. Создание наполнения сцены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66599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3ABB6-0DD2-4484-B3B0-03E8B55DA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8</a:t>
            </a:fld>
            <a:r>
              <a:rPr lang="ru-RU" sz="1800" dirty="0"/>
              <a:t> </a:t>
            </a:r>
            <a:r>
              <a:rPr lang="en-US" sz="1800" dirty="0"/>
              <a:t>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80E1F3-996F-4B5A-9EB3-834DCAC84963}"/>
              </a:ext>
            </a:extLst>
          </p:cNvPr>
          <p:cNvSpPr txBox="1"/>
          <p:nvPr/>
        </p:nvSpPr>
        <p:spPr>
          <a:xfrm>
            <a:off x="838200" y="4786950"/>
            <a:ext cx="4875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7. Добавление детализации</a:t>
            </a:r>
            <a:endParaRPr lang="en-US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46C2D8-5793-4E17-BC52-2CC3AC9AEB85}"/>
              </a:ext>
            </a:extLst>
          </p:cNvPr>
          <p:cNvSpPr txBox="1"/>
          <p:nvPr/>
        </p:nvSpPr>
        <p:spPr>
          <a:xfrm>
            <a:off x="6049010" y="4786950"/>
            <a:ext cx="4804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8. Добавление освещения </a:t>
            </a:r>
            <a:endParaRPr lang="en-US" dirty="0">
              <a:latin typeface="+mj-lt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Этапы полигонального моделирования</a:t>
            </a:r>
            <a:endParaRPr lang="ru-RU" b="1" dirty="0"/>
          </a:p>
        </p:txBody>
      </p:sp>
      <p:pic>
        <p:nvPicPr>
          <p:cNvPr id="9" name="Picture 28"/>
          <p:cNvPicPr/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4875191" cy="3096263"/>
          </a:xfrm>
          <a:prstGeom prst="rect">
            <a:avLst/>
          </a:prstGeom>
        </p:spPr>
      </p:pic>
      <p:pic>
        <p:nvPicPr>
          <p:cNvPr id="12" name="Picture 30"/>
          <p:cNvPicPr/>
          <p:nvPr/>
        </p:nvPicPr>
        <p:blipFill>
          <a:blip r:embed="rId4"/>
          <a:stretch>
            <a:fillRect/>
          </a:stretch>
        </p:blipFill>
        <p:spPr>
          <a:xfrm>
            <a:off x="6049010" y="1690687"/>
            <a:ext cx="4804269" cy="309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390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3C743-BB24-4010-9F79-D9DD3EEBA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Финальный вид сцены «Фабрика»</a:t>
            </a:r>
            <a:endParaRPr lang="en-US" b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DEA5F78-F3A9-4102-A0B0-A54DD6F0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9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3694747" y="6199529"/>
            <a:ext cx="4907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9. «Фабрика» после текстурирования и рендера сцены </a:t>
            </a:r>
            <a:endParaRPr lang="en-US" dirty="0">
              <a:latin typeface="+mj-lt"/>
            </a:endParaRPr>
          </a:p>
        </p:txBody>
      </p:sp>
      <p:pic>
        <p:nvPicPr>
          <p:cNvPr id="9" name="Рисунок 8" descr="Final_Render_Image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4747" y="1397024"/>
            <a:ext cx="4802505" cy="48025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0196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1573</TotalTime>
  <Words>2233</Words>
  <Application>Microsoft Office PowerPoint</Application>
  <PresentationFormat>Широкоэкранный</PresentationFormat>
  <Paragraphs>182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Методы 3D-моделирования объектов в Blender для Unreal Engine 5</vt:lpstr>
      <vt:lpstr>Постановка задачи</vt:lpstr>
      <vt:lpstr>Актуальность</vt:lpstr>
      <vt:lpstr>Обзор интерфейса</vt:lpstr>
      <vt:lpstr>Создание базовых объектов</vt:lpstr>
      <vt:lpstr>Методы полигонального моделирования</vt:lpstr>
      <vt:lpstr>Этапы полигонального моделирования</vt:lpstr>
      <vt:lpstr>Этапы полигонального моделирования</vt:lpstr>
      <vt:lpstr>Финальный вид сцены «Фабрика»</vt:lpstr>
      <vt:lpstr>Создание методом «скульптинга»</vt:lpstr>
      <vt:lpstr>Этапы «скульптинга»</vt:lpstr>
      <vt:lpstr>Этапы «скульптинга»</vt:lpstr>
      <vt:lpstr>Экспорт и импорт</vt:lpstr>
      <vt:lpstr>Результаты экспорта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Elizaveta Kotelnikova</dc:creator>
  <cp:lastModifiedBy>lisle</cp:lastModifiedBy>
  <cp:revision>173</cp:revision>
  <dcterms:created xsi:type="dcterms:W3CDTF">2022-03-09T06:59:58Z</dcterms:created>
  <dcterms:modified xsi:type="dcterms:W3CDTF">2025-03-05T20:24:47Z</dcterms:modified>
</cp:coreProperties>
</file>

<file path=docProps/thumbnail.jpeg>
</file>